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 SemiBold"/>
      <p:regular r:id="rId42"/>
      <p:bold r:id="rId43"/>
      <p:italic r:id="rId44"/>
      <p:boldItalic r:id="rId45"/>
    </p:embeddedFont>
    <p:embeddedFont>
      <p:font typeface="Muli"/>
      <p:regular r:id="rId46"/>
      <p:bold r:id="rId47"/>
      <p:italic r:id="rId48"/>
      <p:boldItalic r:id="rId49"/>
    </p:embeddedFont>
    <p:embeddedFont>
      <p:font typeface="Economica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BenchNine"/>
      <p:regular r:id="rId58"/>
      <p:bold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SemiBold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SemiBold-italic.fntdata"/><Relationship Id="rId43" Type="http://schemas.openxmlformats.org/officeDocument/2006/relationships/font" Target="fonts/MontserratSemiBold-bold.fntdata"/><Relationship Id="rId46" Type="http://schemas.openxmlformats.org/officeDocument/2006/relationships/font" Target="fonts/Muli-regular.fntdata"/><Relationship Id="rId45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uli-italic.fntdata"/><Relationship Id="rId47" Type="http://schemas.openxmlformats.org/officeDocument/2006/relationships/font" Target="fonts/Muli-bold.fntdata"/><Relationship Id="rId49" Type="http://schemas.openxmlformats.org/officeDocument/2006/relationships/font" Target="fonts/Muli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conomica-bold.fntdata"/><Relationship Id="rId50" Type="http://schemas.openxmlformats.org/officeDocument/2006/relationships/font" Target="fonts/Economica-regular.fntdata"/><Relationship Id="rId53" Type="http://schemas.openxmlformats.org/officeDocument/2006/relationships/font" Target="fonts/Economica-boldItalic.fntdata"/><Relationship Id="rId52" Type="http://schemas.openxmlformats.org/officeDocument/2006/relationships/font" Target="fonts/Economica-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59" Type="http://schemas.openxmlformats.org/officeDocument/2006/relationships/font" Target="fonts/BenchNine-bold.fntdata"/><Relationship Id="rId14" Type="http://schemas.openxmlformats.org/officeDocument/2006/relationships/slide" Target="slides/slide9.xml"/><Relationship Id="rId58" Type="http://schemas.openxmlformats.org/officeDocument/2006/relationships/font" Target="fonts/BenchNi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edd96647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edd96647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bedd96647_2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bedd96647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bedd96647_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bedd96647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bedd96647_2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bedd96647_2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bedd96647_2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bedd96647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bedd96647_2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bedd96647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bedd96647_2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bedd96647_2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edd96647_2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bedd96647_2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bedd96647_2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bedd96647_2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bedd96647_2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bedd96647_2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bedd96647_2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bedd96647_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bedd96647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bedd96647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bedd96647_2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bedd96647_2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bedd96647_2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bedd96647_2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bedd96647_2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bedd96647_2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bedd96647_2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bedd96647_2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bedd96647_2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bedd96647_2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bedd96647_2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bedd96647_2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bedd96647_2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bedd96647_2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bedd96647_2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bedd96647_2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bedd96647_2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bedd96647_2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bedd96647_2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bedd96647_2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bedd96647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bedd96647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bedd96647_2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7bedd96647_2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bedd96647_2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bedd96647_2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bedd96647_2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bedd96647_2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edd96647_2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edd96647_2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bedd96647_2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bedd96647_2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7bedd96647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7bedd96647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bedd96647_2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bedd96647_2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edd96647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edd96647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bedd96647_2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bedd96647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edd96647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bedd96647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bedd96647_2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bedd96647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bedd96647_2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bedd96647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edd96647_2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bedd96647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">
  <p:cSld name="SECTION_HEADER_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13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>
            <p:ph type="title"/>
          </p:nvPr>
        </p:nvSpPr>
        <p:spPr>
          <a:xfrm>
            <a:off x="5573475" y="1621225"/>
            <a:ext cx="2847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4634100" y="2571750"/>
            <a:ext cx="378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BLANK_1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flipH="1">
            <a:off x="3147929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 flipH="1">
            <a:off x="3881932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3456150" y="3172325"/>
            <a:ext cx="2231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933200" y="2030225"/>
            <a:ext cx="5277600" cy="12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_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13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1560825" y="1587425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2355900" y="1874500"/>
            <a:ext cx="2003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5"/>
          <p:cNvSpPr txBox="1"/>
          <p:nvPr>
            <p:ph idx="2" type="title"/>
          </p:nvPr>
        </p:nvSpPr>
        <p:spPr>
          <a:xfrm>
            <a:off x="4784275" y="1587400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3" type="subTitle"/>
          </p:nvPr>
        </p:nvSpPr>
        <p:spPr>
          <a:xfrm>
            <a:off x="4784275" y="1874500"/>
            <a:ext cx="1917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5"/>
          <p:cNvSpPr txBox="1"/>
          <p:nvPr>
            <p:ph idx="4" type="title"/>
          </p:nvPr>
        </p:nvSpPr>
        <p:spPr>
          <a:xfrm>
            <a:off x="4784275" y="3110125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5"/>
          <p:cNvSpPr txBox="1"/>
          <p:nvPr>
            <p:ph idx="5" type="subTitle"/>
          </p:nvPr>
        </p:nvSpPr>
        <p:spPr>
          <a:xfrm>
            <a:off x="4784275" y="3397225"/>
            <a:ext cx="1917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5"/>
          <p:cNvSpPr txBox="1"/>
          <p:nvPr>
            <p:ph idx="6" type="title"/>
          </p:nvPr>
        </p:nvSpPr>
        <p:spPr>
          <a:xfrm>
            <a:off x="1560900" y="3110150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5"/>
          <p:cNvSpPr txBox="1"/>
          <p:nvPr>
            <p:ph idx="7" type="subTitle"/>
          </p:nvPr>
        </p:nvSpPr>
        <p:spPr>
          <a:xfrm>
            <a:off x="2355900" y="3397225"/>
            <a:ext cx="2003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5"/>
          <p:cNvSpPr txBox="1"/>
          <p:nvPr>
            <p:ph hasCustomPrompt="1" idx="8" type="title"/>
          </p:nvPr>
        </p:nvSpPr>
        <p:spPr>
          <a:xfrm>
            <a:off x="717604" y="1363904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hasCustomPrompt="1" idx="9" type="title"/>
          </p:nvPr>
        </p:nvSpPr>
        <p:spPr>
          <a:xfrm>
            <a:off x="7393940" y="1363904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/>
          <p:nvPr>
            <p:ph hasCustomPrompt="1" idx="13" type="title"/>
          </p:nvPr>
        </p:nvSpPr>
        <p:spPr>
          <a:xfrm>
            <a:off x="717604" y="2885223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5"/>
          <p:cNvSpPr txBox="1"/>
          <p:nvPr>
            <p:ph hasCustomPrompt="1" idx="14" type="title"/>
          </p:nvPr>
        </p:nvSpPr>
        <p:spPr>
          <a:xfrm>
            <a:off x="7393940" y="2885223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">
  <p:cSld name="BLANK_1_1_1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flipH="1">
            <a:off x="3147929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 flipH="1">
            <a:off x="720000" y="1233175"/>
            <a:ext cx="4529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 flipH="1">
            <a:off x="720000" y="2715475"/>
            <a:ext cx="29094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13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4375725" y="8631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720000" y="2201675"/>
            <a:ext cx="7518600" cy="18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1">
  <p:cSld name="TITLE_AND_TWO_COLUMNS_1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 flipH="1">
            <a:off x="3881932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743925" y="1003925"/>
            <a:ext cx="6270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1075150" y="3250525"/>
            <a:ext cx="3244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2" type="title"/>
          </p:nvPr>
        </p:nvSpPr>
        <p:spPr>
          <a:xfrm>
            <a:off x="1941537" y="28488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3" type="subTitle"/>
          </p:nvPr>
        </p:nvSpPr>
        <p:spPr>
          <a:xfrm>
            <a:off x="4848600" y="3250525"/>
            <a:ext cx="3244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4" type="title"/>
          </p:nvPr>
        </p:nvSpPr>
        <p:spPr>
          <a:xfrm>
            <a:off x="5715037" y="28488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BLANK_1_1_1_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13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1012401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852625" y="3290975"/>
            <a:ext cx="2162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7" name="Google Shape;117;p19"/>
          <p:cNvSpPr txBox="1"/>
          <p:nvPr>
            <p:ph idx="2" type="title"/>
          </p:nvPr>
        </p:nvSpPr>
        <p:spPr>
          <a:xfrm>
            <a:off x="3651769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19"/>
          <p:cNvSpPr txBox="1"/>
          <p:nvPr>
            <p:ph idx="3" type="subTitle"/>
          </p:nvPr>
        </p:nvSpPr>
        <p:spPr>
          <a:xfrm>
            <a:off x="3490925" y="3290975"/>
            <a:ext cx="2162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9" name="Google Shape;119;p19"/>
          <p:cNvSpPr txBox="1"/>
          <p:nvPr>
            <p:ph idx="4" type="title"/>
          </p:nvPr>
        </p:nvSpPr>
        <p:spPr>
          <a:xfrm>
            <a:off x="628987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19"/>
          <p:cNvSpPr txBox="1"/>
          <p:nvPr>
            <p:ph idx="5" type="subTitle"/>
          </p:nvPr>
        </p:nvSpPr>
        <p:spPr>
          <a:xfrm>
            <a:off x="6129225" y="3290975"/>
            <a:ext cx="2162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1" name="Google Shape;121;p19"/>
          <p:cNvSpPr txBox="1"/>
          <p:nvPr>
            <p:ph idx="6" type="title"/>
          </p:nvPr>
        </p:nvSpPr>
        <p:spPr>
          <a:xfrm>
            <a:off x="720000" y="1003925"/>
            <a:ext cx="69282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>
  <p:cSld name="SECTION_TITLE_AND_DESCRIPTION_2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927C"/>
              </a:gs>
              <a:gs pos="100000">
                <a:srgbClr val="FE522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3" y="4067"/>
            <a:ext cx="5996055" cy="4459748"/>
          </a:xfrm>
          <a:custGeom>
            <a:rect b="b" l="l" r="r" t="t"/>
            <a:pathLst>
              <a:path extrusionOk="0" h="90466" w="121630">
                <a:moveTo>
                  <a:pt x="1" y="1"/>
                </a:moveTo>
                <a:lnTo>
                  <a:pt x="1" y="89520"/>
                </a:lnTo>
                <a:cubicBezTo>
                  <a:pt x="2415" y="90107"/>
                  <a:pt x="5391" y="90466"/>
                  <a:pt x="8641" y="90466"/>
                </a:cubicBezTo>
                <a:cubicBezTo>
                  <a:pt x="21536" y="90466"/>
                  <a:pt x="38723" y="84819"/>
                  <a:pt x="42056" y="65440"/>
                </a:cubicBezTo>
                <a:cubicBezTo>
                  <a:pt x="45105" y="47715"/>
                  <a:pt x="48968" y="43796"/>
                  <a:pt x="57073" y="43796"/>
                </a:cubicBezTo>
                <a:cubicBezTo>
                  <a:pt x="63200" y="43796"/>
                  <a:pt x="71751" y="46035"/>
                  <a:pt x="84206" y="46243"/>
                </a:cubicBezTo>
                <a:cubicBezTo>
                  <a:pt x="84456" y="46247"/>
                  <a:pt x="84703" y="46249"/>
                  <a:pt x="84948" y="46249"/>
                </a:cubicBezTo>
                <a:cubicBezTo>
                  <a:pt x="121629" y="46249"/>
                  <a:pt x="111539" y="1"/>
                  <a:pt x="111539" y="1"/>
                </a:cubicBezTo>
                <a:close/>
              </a:path>
            </a:pathLst>
          </a:custGeom>
          <a:gradFill>
            <a:gsLst>
              <a:gs pos="0">
                <a:srgbClr val="FE927C"/>
              </a:gs>
              <a:gs pos="100000">
                <a:srgbClr val="FE522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FE927C"/>
              </a:gs>
              <a:gs pos="100000">
                <a:srgbClr val="FE522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927C"/>
              </a:gs>
              <a:gs pos="100000">
                <a:srgbClr val="FE522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720000" y="1233175"/>
            <a:ext cx="44613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720000" y="2872425"/>
            <a:ext cx="48282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BLANK_1_1_1_1_2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885425" y="1232241"/>
            <a:ext cx="4529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5505725" y="2714541"/>
            <a:ext cx="29094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0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ítulo 1">
  <p:cSld name="TITLE_ONLY_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/>
          <p:nvPr/>
        </p:nvSpPr>
        <p:spPr>
          <a:xfrm>
            <a:off x="2709980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3535716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0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720000" y="1003925"/>
            <a:ext cx="368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FYPJ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Exserlan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Montserrat SemiBold"/>
                <a:ea typeface="Montserrat SemiBold"/>
                <a:cs typeface="Montserrat SemiBold"/>
                <a:sym typeface="Montserrat SemiBold"/>
              </a:rPr>
              <a:t>Realtime</a:t>
            </a:r>
            <a:r>
              <a:rPr b="0" lang="en" sz="1500">
                <a:latin typeface="Montserrat SemiBold"/>
                <a:ea typeface="Montserrat SemiBold"/>
                <a:cs typeface="Montserrat SemiBold"/>
                <a:sym typeface="Montserrat SemiBold"/>
              </a:rPr>
              <a:t> Data Visualisation</a:t>
            </a:r>
            <a:endParaRPr b="0" sz="1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Programmed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Amirul Faiz ( 170019C 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Gerald Chia ( ) </a:t>
            </a:r>
            <a:endParaRPr/>
          </a:p>
        </p:txBody>
      </p:sp>
      <p:grpSp>
        <p:nvGrpSpPr>
          <p:cNvPr id="143" name="Google Shape;143;p2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44" name="Google Shape;144;p2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8" name="Google Shape;148;p23"/>
          <p:cNvCxnSpPr/>
          <p:nvPr/>
        </p:nvCxnSpPr>
        <p:spPr>
          <a:xfrm>
            <a:off x="720000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idx="6" type="title"/>
          </p:nvPr>
        </p:nvSpPr>
        <p:spPr>
          <a:xfrm>
            <a:off x="720000" y="1003925"/>
            <a:ext cx="31176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lot</a:t>
            </a:r>
            <a:r>
              <a:rPr lang="en"/>
              <a:t> of work to be done</a:t>
            </a:r>
            <a:endParaRPr/>
          </a:p>
        </p:txBody>
      </p:sp>
      <p:sp>
        <p:nvSpPr>
          <p:cNvPr id="271" name="Google Shape;271;p32"/>
          <p:cNvSpPr txBox="1"/>
          <p:nvPr>
            <p:ph type="title"/>
          </p:nvPr>
        </p:nvSpPr>
        <p:spPr>
          <a:xfrm>
            <a:off x="1357226" y="2803175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</a:t>
            </a:r>
            <a:endParaRPr/>
          </a:p>
        </p:txBody>
      </p:sp>
      <p:sp>
        <p:nvSpPr>
          <p:cNvPr id="272" name="Google Shape;272;p32"/>
          <p:cNvSpPr txBox="1"/>
          <p:nvPr>
            <p:ph idx="1" type="subTitle"/>
          </p:nvPr>
        </p:nvSpPr>
        <p:spPr>
          <a:xfrm>
            <a:off x="1197450" y="3290975"/>
            <a:ext cx="2162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does it all mean?</a:t>
            </a:r>
            <a:endParaRPr/>
          </a:p>
        </p:txBody>
      </p:sp>
      <p:grpSp>
        <p:nvGrpSpPr>
          <p:cNvPr id="273" name="Google Shape;273;p32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74" name="Google Shape;274;p32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8" name="Google Shape;278;p32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b="10545" l="13404" r="45578" t="54594"/>
          <a:stretch/>
        </p:blipFill>
        <p:spPr>
          <a:xfrm>
            <a:off x="990880" y="1571775"/>
            <a:ext cx="2575834" cy="12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>
            <p:ph idx="6" type="title"/>
          </p:nvPr>
        </p:nvSpPr>
        <p:spPr>
          <a:xfrm>
            <a:off x="4860625" y="1003925"/>
            <a:ext cx="31176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do:</a:t>
            </a:r>
            <a:endParaRPr/>
          </a:p>
        </p:txBody>
      </p:sp>
      <p:sp>
        <p:nvSpPr>
          <p:cNvPr id="281" name="Google Shape;281;p32"/>
          <p:cNvSpPr txBox="1"/>
          <p:nvPr>
            <p:ph type="title"/>
          </p:nvPr>
        </p:nvSpPr>
        <p:spPr>
          <a:xfrm>
            <a:off x="4743175" y="1548150"/>
            <a:ext cx="3352500" cy="20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Understand the underlying Data &amp; Infrastructure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purposeful charts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Improve upon the design if 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394400" y="419450"/>
            <a:ext cx="2016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Timeline</a:t>
            </a:r>
            <a:endParaRPr/>
          </a:p>
        </p:txBody>
      </p:sp>
      <p:grpSp>
        <p:nvGrpSpPr>
          <p:cNvPr id="287" name="Google Shape;287;p3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88" name="Google Shape;288;p3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2" name="Google Shape;292;p33"/>
          <p:cNvCxnSpPr/>
          <p:nvPr/>
        </p:nvCxnSpPr>
        <p:spPr>
          <a:xfrm>
            <a:off x="562550" y="3240900"/>
            <a:ext cx="0" cy="64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3"/>
          <p:cNvCxnSpPr/>
          <p:nvPr/>
        </p:nvCxnSpPr>
        <p:spPr>
          <a:xfrm>
            <a:off x="8651208" y="3240900"/>
            <a:ext cx="0" cy="64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3"/>
          <p:cNvSpPr txBox="1"/>
          <p:nvPr/>
        </p:nvSpPr>
        <p:spPr>
          <a:xfrm>
            <a:off x="62000" y="379335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Start</a:t>
            </a:r>
            <a:endParaRPr sz="1500"/>
          </a:p>
        </p:txBody>
      </p:sp>
      <p:sp>
        <p:nvSpPr>
          <p:cNvPr id="295" name="Google Shape;295;p33"/>
          <p:cNvSpPr txBox="1"/>
          <p:nvPr/>
        </p:nvSpPr>
        <p:spPr>
          <a:xfrm>
            <a:off x="8099508" y="38838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  <a:endParaRPr sz="1500"/>
          </a:p>
        </p:txBody>
      </p:sp>
      <p:cxnSp>
        <p:nvCxnSpPr>
          <p:cNvPr id="296" name="Google Shape;296;p33"/>
          <p:cNvCxnSpPr/>
          <p:nvPr/>
        </p:nvCxnSpPr>
        <p:spPr>
          <a:xfrm>
            <a:off x="568638" y="3562350"/>
            <a:ext cx="806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3"/>
          <p:cNvCxnSpPr/>
          <p:nvPr/>
        </p:nvCxnSpPr>
        <p:spPr>
          <a:xfrm>
            <a:off x="4572000" y="3240900"/>
            <a:ext cx="0" cy="64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3"/>
          <p:cNvSpPr txBox="1"/>
          <p:nvPr/>
        </p:nvSpPr>
        <p:spPr>
          <a:xfrm>
            <a:off x="4020308" y="38838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Interim</a:t>
            </a:r>
            <a:endParaRPr sz="1500"/>
          </a:p>
        </p:txBody>
      </p:sp>
      <p:cxnSp>
        <p:nvCxnSpPr>
          <p:cNvPr id="299" name="Google Shape;299;p33"/>
          <p:cNvCxnSpPr/>
          <p:nvPr/>
        </p:nvCxnSpPr>
        <p:spPr>
          <a:xfrm>
            <a:off x="7755450" y="2750325"/>
            <a:ext cx="880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3"/>
          <p:cNvCxnSpPr/>
          <p:nvPr/>
        </p:nvCxnSpPr>
        <p:spPr>
          <a:xfrm>
            <a:off x="8651208" y="2428875"/>
            <a:ext cx="0" cy="64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3"/>
          <p:cNvCxnSpPr/>
          <p:nvPr/>
        </p:nvCxnSpPr>
        <p:spPr>
          <a:xfrm>
            <a:off x="5314275" y="2750325"/>
            <a:ext cx="2461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3"/>
          <p:cNvCxnSpPr/>
          <p:nvPr/>
        </p:nvCxnSpPr>
        <p:spPr>
          <a:xfrm>
            <a:off x="5215558" y="2428875"/>
            <a:ext cx="0" cy="64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3"/>
          <p:cNvCxnSpPr/>
          <p:nvPr/>
        </p:nvCxnSpPr>
        <p:spPr>
          <a:xfrm>
            <a:off x="572625" y="1998600"/>
            <a:ext cx="719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3"/>
          <p:cNvCxnSpPr/>
          <p:nvPr/>
        </p:nvCxnSpPr>
        <p:spPr>
          <a:xfrm>
            <a:off x="7755458" y="1677150"/>
            <a:ext cx="0" cy="64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3"/>
          <p:cNvCxnSpPr/>
          <p:nvPr/>
        </p:nvCxnSpPr>
        <p:spPr>
          <a:xfrm>
            <a:off x="562550" y="1677150"/>
            <a:ext cx="0" cy="64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3"/>
          <p:cNvSpPr txBox="1"/>
          <p:nvPr/>
        </p:nvSpPr>
        <p:spPr>
          <a:xfrm>
            <a:off x="3607308" y="15582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Exserlan</a:t>
            </a:r>
            <a:endParaRPr sz="1500"/>
          </a:p>
        </p:txBody>
      </p:sp>
      <p:sp>
        <p:nvSpPr>
          <p:cNvPr id="307" name="Google Shape;307;p33"/>
          <p:cNvSpPr txBox="1"/>
          <p:nvPr/>
        </p:nvSpPr>
        <p:spPr>
          <a:xfrm>
            <a:off x="5729777" y="2351550"/>
            <a:ext cx="2407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Exserlan- Angular</a:t>
            </a:r>
            <a:endParaRPr sz="1500"/>
          </a:p>
        </p:txBody>
      </p:sp>
      <p:sp>
        <p:nvSpPr>
          <p:cNvPr id="308" name="Google Shape;308;p33"/>
          <p:cNvSpPr txBox="1"/>
          <p:nvPr/>
        </p:nvSpPr>
        <p:spPr>
          <a:xfrm>
            <a:off x="10850" y="4785217"/>
            <a:ext cx="2540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 Drawn to Scale**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/>
          <p:nvPr/>
        </p:nvSpPr>
        <p:spPr>
          <a:xfrm>
            <a:off x="1108175" y="2430325"/>
            <a:ext cx="4711500" cy="206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 txBox="1"/>
          <p:nvPr>
            <p:ph type="title"/>
          </p:nvPr>
        </p:nvSpPr>
        <p:spPr>
          <a:xfrm>
            <a:off x="458800" y="439550"/>
            <a:ext cx="6281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16991" l="0" r="0" t="0"/>
          <a:stretch/>
        </p:blipFill>
        <p:spPr>
          <a:xfrm>
            <a:off x="1671900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>
            <p:ph type="title"/>
          </p:nvPr>
        </p:nvSpPr>
        <p:spPr>
          <a:xfrm>
            <a:off x="1732544" y="2092864"/>
            <a:ext cx="709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ML</a:t>
            </a:r>
            <a:endParaRPr sz="1400"/>
          </a:p>
        </p:txBody>
      </p:sp>
      <p:pic>
        <p:nvPicPr>
          <p:cNvPr id="317" name="Google Shape;3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425" y="1319236"/>
            <a:ext cx="830500" cy="83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2475" y="1321490"/>
            <a:ext cx="862100" cy="83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9600" y="2962675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 b="16991" l="0" r="0" t="0"/>
          <a:stretch/>
        </p:blipFill>
        <p:spPr>
          <a:xfrm>
            <a:off x="4058950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4"/>
          <p:cNvSpPr txBox="1"/>
          <p:nvPr>
            <p:ph type="title"/>
          </p:nvPr>
        </p:nvSpPr>
        <p:spPr>
          <a:xfrm>
            <a:off x="3981600" y="2092875"/>
            <a:ext cx="9852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Lecturer</a:t>
            </a:r>
            <a:endParaRPr sz="1400"/>
          </a:p>
        </p:txBody>
      </p:sp>
      <p:cxnSp>
        <p:nvCxnSpPr>
          <p:cNvPr id="322" name="Google Shape;322;p34"/>
          <p:cNvCxnSpPr>
            <a:stCxn id="315" idx="3"/>
            <a:endCxn id="317" idx="1"/>
          </p:cNvCxnSpPr>
          <p:nvPr/>
        </p:nvCxnSpPr>
        <p:spPr>
          <a:xfrm flipH="1" rot="10800000">
            <a:off x="2502399" y="1734487"/>
            <a:ext cx="3630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3" name="Google Shape;323;p34"/>
          <p:cNvCxnSpPr>
            <a:stCxn id="317" idx="3"/>
            <a:endCxn id="320" idx="1"/>
          </p:cNvCxnSpPr>
          <p:nvPr/>
        </p:nvCxnSpPr>
        <p:spPr>
          <a:xfrm>
            <a:off x="3695925" y="1734474"/>
            <a:ext cx="3630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4" name="Google Shape;324;p34"/>
          <p:cNvCxnSpPr/>
          <p:nvPr/>
        </p:nvCxnSpPr>
        <p:spPr>
          <a:xfrm>
            <a:off x="4309250" y="2434175"/>
            <a:ext cx="0" cy="48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5" name="Google Shape;325;p34"/>
          <p:cNvCxnSpPr/>
          <p:nvPr/>
        </p:nvCxnSpPr>
        <p:spPr>
          <a:xfrm>
            <a:off x="4605750" y="2434175"/>
            <a:ext cx="0" cy="48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26" name="Google Shape;326;p34"/>
          <p:cNvCxnSpPr>
            <a:stCxn id="320" idx="3"/>
            <a:endCxn id="318" idx="1"/>
          </p:cNvCxnSpPr>
          <p:nvPr/>
        </p:nvCxnSpPr>
        <p:spPr>
          <a:xfrm>
            <a:off x="4889449" y="1737487"/>
            <a:ext cx="363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7" name="Google Shape;327;p34"/>
          <p:cNvCxnSpPr>
            <a:stCxn id="318" idx="3"/>
          </p:cNvCxnSpPr>
          <p:nvPr/>
        </p:nvCxnSpPr>
        <p:spPr>
          <a:xfrm>
            <a:off x="6114575" y="1737482"/>
            <a:ext cx="44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28" name="Google Shape;328;p34"/>
          <p:cNvPicPr preferRelativeResize="0"/>
          <p:nvPr/>
        </p:nvPicPr>
        <p:blipFill rotWithShape="1">
          <a:blip r:embed="rId3">
            <a:alphaModFix/>
          </a:blip>
          <a:srcRect b="16991" l="0" r="0" t="0"/>
          <a:stretch/>
        </p:blipFill>
        <p:spPr>
          <a:xfrm>
            <a:off x="6557675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4"/>
          <p:cNvSpPr txBox="1"/>
          <p:nvPr>
            <p:ph type="title"/>
          </p:nvPr>
        </p:nvSpPr>
        <p:spPr>
          <a:xfrm>
            <a:off x="6477600" y="2092875"/>
            <a:ext cx="9945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cxnSp>
        <p:nvCxnSpPr>
          <p:cNvPr id="330" name="Google Shape;330;p34"/>
          <p:cNvCxnSpPr>
            <a:stCxn id="329" idx="2"/>
            <a:endCxn id="319" idx="3"/>
          </p:cNvCxnSpPr>
          <p:nvPr/>
        </p:nvCxnSpPr>
        <p:spPr>
          <a:xfrm rot="5400000">
            <a:off x="5440050" y="1782375"/>
            <a:ext cx="923700" cy="21459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1" name="Google Shape;331;p34"/>
          <p:cNvSpPr txBox="1"/>
          <p:nvPr>
            <p:ph type="title"/>
          </p:nvPr>
        </p:nvSpPr>
        <p:spPr>
          <a:xfrm rot="-1065431">
            <a:off x="5629773" y="2793271"/>
            <a:ext cx="994479" cy="30056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POST</a:t>
            </a:r>
            <a:endParaRPr sz="1000"/>
          </a:p>
        </p:txBody>
      </p:sp>
      <p:pic>
        <p:nvPicPr>
          <p:cNvPr id="332" name="Google Shape;332;p34"/>
          <p:cNvPicPr preferRelativeResize="0"/>
          <p:nvPr/>
        </p:nvPicPr>
        <p:blipFill rotWithShape="1">
          <a:blip r:embed="rId7">
            <a:alphaModFix/>
          </a:blip>
          <a:srcRect b="18253" l="0" r="0" t="0"/>
          <a:stretch/>
        </p:blipFill>
        <p:spPr>
          <a:xfrm>
            <a:off x="1826525" y="2892637"/>
            <a:ext cx="1038900" cy="84928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4"/>
          <p:cNvSpPr txBox="1"/>
          <p:nvPr>
            <p:ph type="title"/>
          </p:nvPr>
        </p:nvSpPr>
        <p:spPr>
          <a:xfrm>
            <a:off x="1826527" y="3671875"/>
            <a:ext cx="10389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cxnSp>
        <p:nvCxnSpPr>
          <p:cNvPr id="334" name="Google Shape;334;p34"/>
          <p:cNvCxnSpPr/>
          <p:nvPr/>
        </p:nvCxnSpPr>
        <p:spPr>
          <a:xfrm rot="10800000">
            <a:off x="2909525" y="3148225"/>
            <a:ext cx="1108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5" name="Google Shape;335;p34"/>
          <p:cNvCxnSpPr/>
          <p:nvPr/>
        </p:nvCxnSpPr>
        <p:spPr>
          <a:xfrm rot="10800000">
            <a:off x="2909525" y="3494600"/>
            <a:ext cx="1108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 rotWithShape="1">
          <a:blip r:embed="rId4">
            <a:alphaModFix/>
          </a:blip>
          <a:srcRect b="4729" l="0" r="852" t="8162"/>
          <a:stretch/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 txBox="1"/>
          <p:nvPr>
            <p:ph type="title"/>
          </p:nvPr>
        </p:nvSpPr>
        <p:spPr>
          <a:xfrm>
            <a:off x="2722650" y="1974750"/>
            <a:ext cx="3698700" cy="11940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Exserlan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Understanding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2" name="Google Shape;342;p35"/>
          <p:cNvSpPr/>
          <p:nvPr/>
        </p:nvSpPr>
        <p:spPr>
          <a:xfrm>
            <a:off x="3542310" y="1869557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7761300" y="4755600"/>
            <a:ext cx="138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Not Angular*</a:t>
            </a:r>
            <a:endParaRPr/>
          </a:p>
        </p:txBody>
      </p:sp>
      <p:grpSp>
        <p:nvGrpSpPr>
          <p:cNvPr id="344" name="Google Shape;344;p3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45" name="Google Shape;345;p3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works: Prerequisite (Saving Course)</a:t>
            </a:r>
            <a:endParaRPr/>
          </a:p>
        </p:txBody>
      </p:sp>
      <p:grpSp>
        <p:nvGrpSpPr>
          <p:cNvPr id="354" name="Google Shape;354;p3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55" name="Google Shape;355;p3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36"/>
          <p:cNvSpPr txBox="1"/>
          <p:nvPr>
            <p:ph type="title"/>
          </p:nvPr>
        </p:nvSpPr>
        <p:spPr>
          <a:xfrm>
            <a:off x="3124175" y="2299150"/>
            <a:ext cx="4654200" cy="20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Lecturer to Create Account and a blank Survey in SurveyJS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Create a text file with the PostID given in the blank Survey and put it with the folder for the assessment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Enter the Access ID and Post ID give by SurveyJS into Exserlan</a:t>
            </a:r>
            <a:endParaRPr sz="140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00" y="1120965"/>
            <a:ext cx="862100" cy="83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182362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 rotWithShape="1">
          <a:blip r:embed="rId5">
            <a:alphaModFix/>
          </a:blip>
          <a:srcRect b="16991" l="0" r="0" t="0"/>
          <a:stretch/>
        </p:blipFill>
        <p:spPr>
          <a:xfrm>
            <a:off x="2042975" y="1181576"/>
            <a:ext cx="830499" cy="71077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6"/>
          <p:cNvSpPr txBox="1"/>
          <p:nvPr>
            <p:ph type="title"/>
          </p:nvPr>
        </p:nvSpPr>
        <p:spPr>
          <a:xfrm>
            <a:off x="1965625" y="1892350"/>
            <a:ext cx="9852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Lecturer</a:t>
            </a:r>
            <a:endParaRPr sz="1400"/>
          </a:p>
        </p:txBody>
      </p:sp>
      <p:cxnSp>
        <p:nvCxnSpPr>
          <p:cNvPr id="364" name="Google Shape;364;p36"/>
          <p:cNvCxnSpPr/>
          <p:nvPr/>
        </p:nvCxnSpPr>
        <p:spPr>
          <a:xfrm>
            <a:off x="1816025" y="1251075"/>
            <a:ext cx="0" cy="48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5" name="Google Shape;365;p36"/>
          <p:cNvCxnSpPr/>
          <p:nvPr/>
        </p:nvCxnSpPr>
        <p:spPr>
          <a:xfrm>
            <a:off x="1816025" y="1491700"/>
            <a:ext cx="0" cy="48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66" name="Google Shape;366;p36"/>
          <p:cNvCxnSpPr>
            <a:stCxn id="362" idx="3"/>
            <a:endCxn id="360" idx="1"/>
          </p:cNvCxnSpPr>
          <p:nvPr/>
        </p:nvCxnSpPr>
        <p:spPr>
          <a:xfrm>
            <a:off x="2873474" y="1536962"/>
            <a:ext cx="363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7" name="Google Shape;367;p36"/>
          <p:cNvCxnSpPr>
            <a:stCxn id="360" idx="3"/>
          </p:cNvCxnSpPr>
          <p:nvPr/>
        </p:nvCxnSpPr>
        <p:spPr>
          <a:xfrm>
            <a:off x="4098600" y="1536957"/>
            <a:ext cx="44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68" name="Google Shape;368;p36"/>
          <p:cNvPicPr preferRelativeResize="0"/>
          <p:nvPr/>
        </p:nvPicPr>
        <p:blipFill rotWithShape="1">
          <a:blip r:embed="rId5">
            <a:alphaModFix/>
          </a:blip>
          <a:srcRect b="16991" l="0" r="0" t="0"/>
          <a:stretch/>
        </p:blipFill>
        <p:spPr>
          <a:xfrm>
            <a:off x="4541700" y="1181576"/>
            <a:ext cx="830499" cy="71077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6"/>
          <p:cNvSpPr txBox="1"/>
          <p:nvPr>
            <p:ph type="title"/>
          </p:nvPr>
        </p:nvSpPr>
        <p:spPr>
          <a:xfrm>
            <a:off x="4461625" y="1892350"/>
            <a:ext cx="9945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pic>
        <p:nvPicPr>
          <p:cNvPr id="370" name="Google Shape;370;p36"/>
          <p:cNvPicPr preferRelativeResize="0"/>
          <p:nvPr/>
        </p:nvPicPr>
        <p:blipFill rotWithShape="1">
          <a:blip r:embed="rId6">
            <a:alphaModFix/>
          </a:blip>
          <a:srcRect b="18253" l="0" r="0" t="0"/>
          <a:stretch/>
        </p:blipFill>
        <p:spPr>
          <a:xfrm>
            <a:off x="1938775" y="2507775"/>
            <a:ext cx="1038900" cy="84928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 txBox="1"/>
          <p:nvPr>
            <p:ph type="title"/>
          </p:nvPr>
        </p:nvSpPr>
        <p:spPr>
          <a:xfrm>
            <a:off x="1938777" y="3357075"/>
            <a:ext cx="10389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cxnSp>
        <p:nvCxnSpPr>
          <p:cNvPr id="372" name="Google Shape;372;p36"/>
          <p:cNvCxnSpPr>
            <a:stCxn id="370" idx="0"/>
            <a:endCxn id="363" idx="2"/>
          </p:cNvCxnSpPr>
          <p:nvPr/>
        </p:nvCxnSpPr>
        <p:spPr>
          <a:xfrm rot="10800000">
            <a:off x="2458225" y="2193075"/>
            <a:ext cx="0" cy="3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373" name="Google Shape;373;p36"/>
          <p:cNvPicPr preferRelativeResize="0"/>
          <p:nvPr/>
        </p:nvPicPr>
        <p:blipFill rotWithShape="1">
          <a:blip r:embed="rId7">
            <a:alphaModFix/>
          </a:blip>
          <a:srcRect b="55052" l="13356" r="54986" t="16825"/>
          <a:stretch/>
        </p:blipFill>
        <p:spPr>
          <a:xfrm>
            <a:off x="6148925" y="932138"/>
            <a:ext cx="2894827" cy="14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/>
          <p:nvPr/>
        </p:nvSpPr>
        <p:spPr>
          <a:xfrm rot="5400000">
            <a:off x="6868500" y="1204880"/>
            <a:ext cx="10503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 rot="5400000">
            <a:off x="7501025" y="1215225"/>
            <a:ext cx="10710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6"/>
          <p:cNvSpPr txBox="1"/>
          <p:nvPr>
            <p:ph type="title"/>
          </p:nvPr>
        </p:nvSpPr>
        <p:spPr>
          <a:xfrm>
            <a:off x="6896400" y="581075"/>
            <a:ext cx="9945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PostID</a:t>
            </a:r>
            <a:endParaRPr sz="1000"/>
          </a:p>
        </p:txBody>
      </p:sp>
      <p:sp>
        <p:nvSpPr>
          <p:cNvPr id="377" name="Google Shape;377;p36"/>
          <p:cNvSpPr txBox="1"/>
          <p:nvPr>
            <p:ph type="title"/>
          </p:nvPr>
        </p:nvSpPr>
        <p:spPr>
          <a:xfrm>
            <a:off x="7539275" y="581075"/>
            <a:ext cx="9945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AccessID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grpSp>
        <p:nvGrpSpPr>
          <p:cNvPr id="383" name="Google Shape;383;p3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84" name="Google Shape;384;p3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8" name="Google Shape;3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538" y="1127925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 rotWithShape="1">
          <a:blip r:embed="rId4">
            <a:alphaModFix/>
          </a:blip>
          <a:srcRect b="16991" l="0" r="0" t="0"/>
          <a:stretch/>
        </p:blipFill>
        <p:spPr>
          <a:xfrm>
            <a:off x="965750" y="1118026"/>
            <a:ext cx="830499" cy="71077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7"/>
          <p:cNvSpPr txBox="1"/>
          <p:nvPr>
            <p:ph type="title"/>
          </p:nvPr>
        </p:nvSpPr>
        <p:spPr>
          <a:xfrm>
            <a:off x="885675" y="1828800"/>
            <a:ext cx="9945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pic>
        <p:nvPicPr>
          <p:cNvPr id="391" name="Google Shape;391;p37"/>
          <p:cNvPicPr preferRelativeResize="0"/>
          <p:nvPr/>
        </p:nvPicPr>
        <p:blipFill rotWithShape="1">
          <a:blip r:embed="rId5">
            <a:alphaModFix/>
          </a:blip>
          <a:srcRect b="18253" l="0" r="0" t="0"/>
          <a:stretch/>
        </p:blipFill>
        <p:spPr>
          <a:xfrm>
            <a:off x="4104125" y="1057887"/>
            <a:ext cx="1038900" cy="84928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 txBox="1"/>
          <p:nvPr>
            <p:ph type="title"/>
          </p:nvPr>
        </p:nvSpPr>
        <p:spPr>
          <a:xfrm>
            <a:off x="4104127" y="1897275"/>
            <a:ext cx="10389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cxnSp>
        <p:nvCxnSpPr>
          <p:cNvPr id="393" name="Google Shape;393;p37"/>
          <p:cNvCxnSpPr>
            <a:stCxn id="389" idx="3"/>
            <a:endCxn id="388" idx="1"/>
          </p:cNvCxnSpPr>
          <p:nvPr/>
        </p:nvCxnSpPr>
        <p:spPr>
          <a:xfrm>
            <a:off x="1796249" y="1473412"/>
            <a:ext cx="8412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37"/>
          <p:cNvCxnSpPr/>
          <p:nvPr/>
        </p:nvCxnSpPr>
        <p:spPr>
          <a:xfrm>
            <a:off x="3376816" y="1412341"/>
            <a:ext cx="757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37"/>
          <p:cNvCxnSpPr/>
          <p:nvPr/>
        </p:nvCxnSpPr>
        <p:spPr>
          <a:xfrm rot="10800000">
            <a:off x="3376816" y="1584791"/>
            <a:ext cx="757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37"/>
          <p:cNvSpPr txBox="1"/>
          <p:nvPr>
            <p:ph type="title"/>
          </p:nvPr>
        </p:nvSpPr>
        <p:spPr>
          <a:xfrm>
            <a:off x="720000" y="2512600"/>
            <a:ext cx="3492900" cy="20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Student Answers a Question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Data is being sent to SurveyJS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When the Lecturer opens Exserlan, it will get data from SurveyJS</a:t>
            </a:r>
            <a:endParaRPr sz="1400"/>
          </a:p>
        </p:txBody>
      </p:sp>
      <p:pic>
        <p:nvPicPr>
          <p:cNvPr id="397" name="Google Shape;397;p37"/>
          <p:cNvPicPr preferRelativeResize="0"/>
          <p:nvPr/>
        </p:nvPicPr>
        <p:blipFill rotWithShape="1">
          <a:blip r:embed="rId6">
            <a:alphaModFix/>
          </a:blip>
          <a:srcRect b="6855" l="13235" r="54809" t="6482"/>
          <a:stretch/>
        </p:blipFill>
        <p:spPr>
          <a:xfrm>
            <a:off x="5772174" y="0"/>
            <a:ext cx="33718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743925" y="1003925"/>
            <a:ext cx="6270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benefits me as a lecturer?</a:t>
            </a:r>
            <a:endParaRPr/>
          </a:p>
        </p:txBody>
      </p:sp>
      <p:sp>
        <p:nvSpPr>
          <p:cNvPr id="403" name="Google Shape;403;p38"/>
          <p:cNvSpPr txBox="1"/>
          <p:nvPr>
            <p:ph idx="1" type="subTitle"/>
          </p:nvPr>
        </p:nvSpPr>
        <p:spPr>
          <a:xfrm>
            <a:off x="1075150" y="2488525"/>
            <a:ext cx="3244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Enables lecturers to approach students who have answered the questions wrongly on the spot, rather than after the assessment </a:t>
            </a:r>
            <a:endParaRPr/>
          </a:p>
        </p:txBody>
      </p:sp>
      <p:sp>
        <p:nvSpPr>
          <p:cNvPr id="404" name="Google Shape;404;p38"/>
          <p:cNvSpPr txBox="1"/>
          <p:nvPr>
            <p:ph idx="2" type="title"/>
          </p:nvPr>
        </p:nvSpPr>
        <p:spPr>
          <a:xfrm>
            <a:off x="1941537" y="2086837"/>
            <a:ext cx="15156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Realtime</a:t>
            </a:r>
            <a:endParaRPr/>
          </a:p>
        </p:txBody>
      </p:sp>
      <p:sp>
        <p:nvSpPr>
          <p:cNvPr id="405" name="Google Shape;405;p38"/>
          <p:cNvSpPr txBox="1"/>
          <p:nvPr>
            <p:ph idx="3" type="subTitle"/>
          </p:nvPr>
        </p:nvSpPr>
        <p:spPr>
          <a:xfrm>
            <a:off x="4848600" y="2488525"/>
            <a:ext cx="3244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Aids lecturers to understand which questions are more prone to getting wrong and improve upon how the lecture is being taught</a:t>
            </a:r>
            <a:endParaRPr/>
          </a:p>
        </p:txBody>
      </p:sp>
      <p:sp>
        <p:nvSpPr>
          <p:cNvPr id="406" name="Google Shape;406;p38"/>
          <p:cNvSpPr txBox="1"/>
          <p:nvPr>
            <p:ph idx="4" type="title"/>
          </p:nvPr>
        </p:nvSpPr>
        <p:spPr>
          <a:xfrm>
            <a:off x="5485646" y="2086825"/>
            <a:ext cx="19701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Visualisation</a:t>
            </a:r>
            <a:endParaRPr/>
          </a:p>
        </p:txBody>
      </p:sp>
      <p:grpSp>
        <p:nvGrpSpPr>
          <p:cNvPr id="407" name="Google Shape;407;p3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08" name="Google Shape;408;p3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included</a:t>
            </a: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 rotWithShape="1">
          <a:blip r:embed="rId3">
            <a:alphaModFix/>
          </a:blip>
          <a:srcRect b="21355" l="13232" r="13254" t="23175"/>
          <a:stretch/>
        </p:blipFill>
        <p:spPr>
          <a:xfrm>
            <a:off x="720000" y="1621100"/>
            <a:ext cx="3206549" cy="1360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 txBox="1"/>
          <p:nvPr>
            <p:ph type="title"/>
          </p:nvPr>
        </p:nvSpPr>
        <p:spPr>
          <a:xfrm>
            <a:off x="1191525" y="3049100"/>
            <a:ext cx="2263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</a:t>
            </a:r>
            <a:endParaRPr/>
          </a:p>
        </p:txBody>
      </p:sp>
      <p:pic>
        <p:nvPicPr>
          <p:cNvPr id="419" name="Google Shape;419;p39"/>
          <p:cNvPicPr preferRelativeResize="0"/>
          <p:nvPr/>
        </p:nvPicPr>
        <p:blipFill rotWithShape="1">
          <a:blip r:embed="rId4">
            <a:alphaModFix/>
          </a:blip>
          <a:srcRect b="11280" l="13111" r="13558" t="16319"/>
          <a:stretch/>
        </p:blipFill>
        <p:spPr>
          <a:xfrm>
            <a:off x="4989450" y="1301213"/>
            <a:ext cx="3602448" cy="20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/>
          <p:nvPr/>
        </p:nvSpPr>
        <p:spPr>
          <a:xfrm>
            <a:off x="4202850" y="2086463"/>
            <a:ext cx="510300" cy="4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 txBox="1"/>
          <p:nvPr>
            <p:ph type="title"/>
          </p:nvPr>
        </p:nvSpPr>
        <p:spPr>
          <a:xfrm>
            <a:off x="5658925" y="3351650"/>
            <a:ext cx="2263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</a:t>
            </a:r>
            <a:r>
              <a:rPr lang="en"/>
              <a:t>Chart</a:t>
            </a:r>
            <a:endParaRPr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23" name="Google Shape;423;p3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type="title"/>
          </p:nvPr>
        </p:nvSpPr>
        <p:spPr>
          <a:xfrm>
            <a:off x="721500" y="3937375"/>
            <a:ext cx="7701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Resolve Status</a:t>
            </a:r>
            <a:endParaRPr/>
          </a:p>
        </p:txBody>
      </p:sp>
      <p:pic>
        <p:nvPicPr>
          <p:cNvPr id="432" name="Google Shape;432;p40"/>
          <p:cNvPicPr preferRelativeResize="0"/>
          <p:nvPr/>
        </p:nvPicPr>
        <p:blipFill rotWithShape="1">
          <a:blip r:embed="rId3">
            <a:alphaModFix/>
          </a:blip>
          <a:srcRect b="20236" l="3943" r="4565" t="19786"/>
          <a:stretch/>
        </p:blipFill>
        <p:spPr>
          <a:xfrm>
            <a:off x="387650" y="685175"/>
            <a:ext cx="8365699" cy="3085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34" name="Google Shape;434;p4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Time Machine</a:t>
            </a:r>
            <a:endParaRPr/>
          </a:p>
        </p:txBody>
      </p:sp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b="4929" l="0" r="0" t="8736"/>
          <a:stretch/>
        </p:blipFill>
        <p:spPr>
          <a:xfrm>
            <a:off x="1175575" y="922425"/>
            <a:ext cx="6792850" cy="329864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/>
          <p:nvPr/>
        </p:nvSpPr>
        <p:spPr>
          <a:xfrm>
            <a:off x="0" y="4878800"/>
            <a:ext cx="3000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Inspired by Mac</a:t>
            </a:r>
            <a:endParaRPr sz="1200"/>
          </a:p>
        </p:txBody>
      </p:sp>
      <p:sp>
        <p:nvSpPr>
          <p:cNvPr id="445" name="Google Shape;445;p41"/>
          <p:cNvSpPr/>
          <p:nvPr/>
        </p:nvSpPr>
        <p:spPr>
          <a:xfrm rot="5400000">
            <a:off x="4274700" y="3520125"/>
            <a:ext cx="591600" cy="44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4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47" name="Google Shape;447;p4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5153550" y="1621225"/>
            <a:ext cx="3267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outdated!</a:t>
            </a:r>
            <a:endParaRPr/>
          </a:p>
        </p:txBody>
      </p:sp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4634100" y="2571750"/>
            <a:ext cx="378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all mean?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dive deeper?</a:t>
            </a:r>
            <a:endParaRPr/>
          </a:p>
        </p:txBody>
      </p:sp>
      <p:grpSp>
        <p:nvGrpSpPr>
          <p:cNvPr id="155" name="Google Shape;155;p2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56" name="Google Shape;156;p2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0" l="23490" r="29874" t="0"/>
          <a:stretch/>
        </p:blipFill>
        <p:spPr>
          <a:xfrm>
            <a:off x="542700" y="895000"/>
            <a:ext cx="4433549" cy="33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r>
              <a:rPr lang="en"/>
              <a:t> Face</a:t>
            </a:r>
            <a:endParaRPr/>
          </a:p>
        </p:txBody>
      </p:sp>
      <p:sp>
        <p:nvSpPr>
          <p:cNvPr id="456" name="Google Shape;456;p42"/>
          <p:cNvSpPr txBox="1"/>
          <p:nvPr>
            <p:ph idx="1" type="body"/>
          </p:nvPr>
        </p:nvSpPr>
        <p:spPr>
          <a:xfrm>
            <a:off x="720000" y="1152475"/>
            <a:ext cx="384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State Management with various components updating as data comes in</a:t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Long JS Code, hard to maintain as more codes are added</a:t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600"/>
              </a:spcAft>
              <a:buSzPts val="1600"/>
              <a:buFont typeface="Muli"/>
              <a:buChar char="●"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Working with just Pure JS CSS and HTML with the aid of ChartJS to provide the charts</a:t>
            </a:r>
            <a:endParaRPr b="1" sz="16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 rotWithShape="1">
          <a:blip r:embed="rId3">
            <a:alphaModFix/>
          </a:blip>
          <a:srcRect b="25920" l="21009" r="50023" t="0"/>
          <a:stretch/>
        </p:blipFill>
        <p:spPr>
          <a:xfrm>
            <a:off x="5568324" y="0"/>
            <a:ext cx="35756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2"/>
          <p:cNvSpPr txBox="1"/>
          <p:nvPr/>
        </p:nvSpPr>
        <p:spPr>
          <a:xfrm>
            <a:off x="4797913" y="4362975"/>
            <a:ext cx="7704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😱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/>
          <p:nvPr>
            <p:ph type="title"/>
          </p:nvPr>
        </p:nvSpPr>
        <p:spPr>
          <a:xfrm>
            <a:off x="458800" y="439550"/>
            <a:ext cx="23037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Scary Fact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That I found out</a:t>
            </a:r>
            <a:endParaRPr sz="1500"/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3">
            <a:alphaModFix/>
          </a:blip>
          <a:srcRect b="4764" l="39378" r="31895" t="14197"/>
          <a:stretch/>
        </p:blipFill>
        <p:spPr>
          <a:xfrm>
            <a:off x="5304250" y="170775"/>
            <a:ext cx="3026050" cy="48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/>
          <p:nvPr/>
        </p:nvSpPr>
        <p:spPr>
          <a:xfrm>
            <a:off x="5816575" y="4611075"/>
            <a:ext cx="1717800" cy="1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4711500" y="4510575"/>
            <a:ext cx="693300" cy="37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 txBox="1"/>
          <p:nvPr/>
        </p:nvSpPr>
        <p:spPr>
          <a:xfrm>
            <a:off x="458800" y="1245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API Post ID is exposed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Recreation of AJAX post is possible from anywhere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/>
          <p:nvPr/>
        </p:nvSpPr>
        <p:spPr>
          <a:xfrm flipH="1">
            <a:off x="3" y="25"/>
            <a:ext cx="6434014" cy="5143405"/>
          </a:xfrm>
          <a:custGeom>
            <a:rect b="b" l="l" r="r" t="t"/>
            <a:pathLst>
              <a:path extrusionOk="0" h="104334" w="130514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4"/>
          <p:cNvSpPr/>
          <p:nvPr/>
        </p:nvSpPr>
        <p:spPr>
          <a:xfrm flipH="1">
            <a:off x="0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4"/>
          <p:cNvSpPr/>
          <p:nvPr/>
        </p:nvSpPr>
        <p:spPr>
          <a:xfrm flipH="1">
            <a:off x="3881932" y="25"/>
            <a:ext cx="5262064" cy="3072467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4"/>
          <p:cNvSpPr txBox="1"/>
          <p:nvPr>
            <p:ph type="title"/>
          </p:nvPr>
        </p:nvSpPr>
        <p:spPr>
          <a:xfrm>
            <a:off x="3885425" y="1232241"/>
            <a:ext cx="45297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</a:t>
            </a:r>
            <a:r>
              <a:rPr lang="en">
                <a:solidFill>
                  <a:schemeClr val="lt1"/>
                </a:solidFill>
              </a:rPr>
              <a:t>The Leap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Exserlan-Angular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76" name="Google Shape;476;p44"/>
          <p:cNvSpPr txBox="1"/>
          <p:nvPr>
            <p:ph idx="1" type="subTitle"/>
          </p:nvPr>
        </p:nvSpPr>
        <p:spPr>
          <a:xfrm>
            <a:off x="5505725" y="2714541"/>
            <a:ext cx="29094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much </a:t>
            </a:r>
            <a:r>
              <a:rPr lang="en"/>
              <a:t>persuasion”</a:t>
            </a:r>
            <a:endParaRPr/>
          </a:p>
        </p:txBody>
      </p:sp>
      <p:pic>
        <p:nvPicPr>
          <p:cNvPr id="477" name="Google Shape;477;p44"/>
          <p:cNvPicPr preferRelativeResize="0"/>
          <p:nvPr/>
        </p:nvPicPr>
        <p:blipFill rotWithShape="1">
          <a:blip r:embed="rId3">
            <a:alphaModFix/>
          </a:blip>
          <a:srcRect b="0" l="43917" r="0" t="0"/>
          <a:stretch/>
        </p:blipFill>
        <p:spPr>
          <a:xfrm>
            <a:off x="0" y="1232250"/>
            <a:ext cx="3285894" cy="391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44"/>
          <p:cNvCxnSpPr/>
          <p:nvPr/>
        </p:nvCxnSpPr>
        <p:spPr>
          <a:xfrm>
            <a:off x="8420775" y="36955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9" name="Google Shape;479;p4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80" name="Google Shape;480;p4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/>
          <p:cNvSpPr txBox="1"/>
          <p:nvPr>
            <p:ph type="title"/>
          </p:nvPr>
        </p:nvSpPr>
        <p:spPr>
          <a:xfrm>
            <a:off x="311700" y="555600"/>
            <a:ext cx="399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Tackling Various Issues</a:t>
            </a:r>
            <a:endParaRPr/>
          </a:p>
        </p:txBody>
      </p:sp>
      <p:sp>
        <p:nvSpPr>
          <p:cNvPr id="489" name="Google Shape;489;p45"/>
          <p:cNvSpPr txBox="1"/>
          <p:nvPr/>
        </p:nvSpPr>
        <p:spPr>
          <a:xfrm>
            <a:off x="3677550" y="2946350"/>
            <a:ext cx="1788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490" name="Google Shape;490;p45"/>
          <p:cNvSpPr txBox="1"/>
          <p:nvPr/>
        </p:nvSpPr>
        <p:spPr>
          <a:xfrm>
            <a:off x="586800" y="2946350"/>
            <a:ext cx="2115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491" name="Google Shape;491;p45"/>
          <p:cNvSpPr txBox="1"/>
          <p:nvPr/>
        </p:nvSpPr>
        <p:spPr>
          <a:xfrm>
            <a:off x="6441300" y="2946350"/>
            <a:ext cx="1724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Design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p45"/>
          <p:cNvPicPr preferRelativeResize="0"/>
          <p:nvPr/>
        </p:nvPicPr>
        <p:blipFill rotWithShape="1">
          <a:blip r:embed="rId3">
            <a:alphaModFix/>
          </a:blip>
          <a:srcRect b="13005" l="0" r="0" t="0"/>
          <a:stretch/>
        </p:blipFill>
        <p:spPr>
          <a:xfrm>
            <a:off x="958950" y="1753070"/>
            <a:ext cx="1371599" cy="119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 rotWithShape="1">
          <a:blip r:embed="rId4">
            <a:alphaModFix/>
          </a:blip>
          <a:srcRect b="15931" l="0" r="0" t="0"/>
          <a:stretch/>
        </p:blipFill>
        <p:spPr>
          <a:xfrm>
            <a:off x="3864425" y="1755350"/>
            <a:ext cx="1415143" cy="118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5"/>
          <p:cNvPicPr preferRelativeResize="0"/>
          <p:nvPr/>
        </p:nvPicPr>
        <p:blipFill rotWithShape="1">
          <a:blip r:embed="rId5">
            <a:alphaModFix/>
          </a:blip>
          <a:srcRect b="28052" l="0" r="0" t="3005"/>
          <a:stretch/>
        </p:blipFill>
        <p:spPr>
          <a:xfrm>
            <a:off x="6441675" y="1755350"/>
            <a:ext cx="1723643" cy="11887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4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96" name="Google Shape;496;p4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46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5" name="Google Shape;505;p4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06" name="Google Shape;506;p4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0" name="Google Shape;510;p46"/>
          <p:cNvPicPr preferRelativeResize="0"/>
          <p:nvPr/>
        </p:nvPicPr>
        <p:blipFill rotWithShape="1">
          <a:blip r:embed="rId3">
            <a:alphaModFix/>
          </a:blip>
          <a:srcRect b="13005" l="0" r="0" t="0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12" name="Google Shape;512;p46"/>
          <p:cNvSpPr txBox="1"/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pic>
        <p:nvPicPr>
          <p:cNvPr id="513" name="Google Shape;5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688" y="1347138"/>
            <a:ext cx="1251713" cy="124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6"/>
          <p:cNvPicPr preferRelativeResize="0"/>
          <p:nvPr/>
        </p:nvPicPr>
        <p:blipFill rotWithShape="1">
          <a:blip r:embed="rId5">
            <a:alphaModFix/>
          </a:blip>
          <a:srcRect b="16991" l="0" r="0" t="0"/>
          <a:stretch/>
        </p:blipFill>
        <p:spPr>
          <a:xfrm>
            <a:off x="831525" y="1613551"/>
            <a:ext cx="830499" cy="71077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6"/>
          <p:cNvSpPr txBox="1"/>
          <p:nvPr>
            <p:ph type="title"/>
          </p:nvPr>
        </p:nvSpPr>
        <p:spPr>
          <a:xfrm>
            <a:off x="751450" y="2324325"/>
            <a:ext cx="9945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pic>
        <p:nvPicPr>
          <p:cNvPr id="516" name="Google Shape;51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1863" y="1314113"/>
            <a:ext cx="1308547" cy="124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8425" y="1346594"/>
            <a:ext cx="1657800" cy="124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6"/>
          <p:cNvPicPr preferRelativeResize="0"/>
          <p:nvPr/>
        </p:nvPicPr>
        <p:blipFill rotWithShape="1">
          <a:blip r:embed="rId8">
            <a:alphaModFix/>
          </a:blip>
          <a:srcRect b="18253" l="0" r="0" t="0"/>
          <a:stretch/>
        </p:blipFill>
        <p:spPr>
          <a:xfrm>
            <a:off x="7062200" y="1475012"/>
            <a:ext cx="1038900" cy="84928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6"/>
          <p:cNvSpPr txBox="1"/>
          <p:nvPr>
            <p:ph type="title"/>
          </p:nvPr>
        </p:nvSpPr>
        <p:spPr>
          <a:xfrm>
            <a:off x="7062202" y="2324313"/>
            <a:ext cx="1038900" cy="3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cxnSp>
        <p:nvCxnSpPr>
          <p:cNvPr id="520" name="Google Shape;520;p46"/>
          <p:cNvCxnSpPr>
            <a:stCxn id="514" idx="3"/>
          </p:cNvCxnSpPr>
          <p:nvPr/>
        </p:nvCxnSpPr>
        <p:spPr>
          <a:xfrm>
            <a:off x="1662024" y="1968937"/>
            <a:ext cx="698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46"/>
          <p:cNvCxnSpPr/>
          <p:nvPr/>
        </p:nvCxnSpPr>
        <p:spPr>
          <a:xfrm>
            <a:off x="3181599" y="1968937"/>
            <a:ext cx="698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46"/>
          <p:cNvCxnSpPr/>
          <p:nvPr/>
        </p:nvCxnSpPr>
        <p:spPr>
          <a:xfrm>
            <a:off x="6363499" y="1968937"/>
            <a:ext cx="698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23" name="Google Shape;523;p46"/>
          <p:cNvCxnSpPr/>
          <p:nvPr/>
        </p:nvCxnSpPr>
        <p:spPr>
          <a:xfrm>
            <a:off x="4607199" y="1968949"/>
            <a:ext cx="698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24" name="Google Shape;524;p46"/>
          <p:cNvCxnSpPr>
            <a:stCxn id="513" idx="2"/>
            <a:endCxn id="519" idx="2"/>
          </p:cNvCxnSpPr>
          <p:nvPr/>
        </p:nvCxnSpPr>
        <p:spPr>
          <a:xfrm flipH="1" rot="-5400000">
            <a:off x="5894544" y="937722"/>
            <a:ext cx="34200" cy="3340200"/>
          </a:xfrm>
          <a:prstGeom prst="curvedConnector3">
            <a:avLst>
              <a:gd fmla="val 437997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47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0" name="Google Shape;530;p4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31" name="Google Shape;531;p4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5" name="Google Shape;535;p47"/>
          <p:cNvPicPr preferRelativeResize="0"/>
          <p:nvPr/>
        </p:nvPicPr>
        <p:blipFill rotWithShape="1">
          <a:blip r:embed="rId3">
            <a:alphaModFix/>
          </a:blip>
          <a:srcRect b="13005" l="0" r="0" t="0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7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37" name="Google Shape;537;p47"/>
          <p:cNvSpPr txBox="1"/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pic>
        <p:nvPicPr>
          <p:cNvPr id="538" name="Google Shape;5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948" y="0"/>
            <a:ext cx="1320112" cy="124358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7"/>
          <p:cNvSpPr txBox="1"/>
          <p:nvPr>
            <p:ph idx="4294967295" type="body"/>
          </p:nvPr>
        </p:nvSpPr>
        <p:spPr>
          <a:xfrm>
            <a:off x="458800" y="1104150"/>
            <a:ext cx="384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What it is?</a:t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Running using Express js API</a:t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How it benefits?</a:t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Checks if Assessment is valid</a:t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Additional Configuration on Access-Control-Allow-Origin to only allow post data from Blackboard hosted assessments </a:t>
            </a:r>
            <a:endParaRPr b="1" sz="16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0" name="Google Shape;540;p47"/>
          <p:cNvSpPr txBox="1"/>
          <p:nvPr>
            <p:ph type="title"/>
          </p:nvPr>
        </p:nvSpPr>
        <p:spPr>
          <a:xfrm>
            <a:off x="6146475" y="1243575"/>
            <a:ext cx="13680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 Tool</a:t>
            </a:r>
            <a:endParaRPr sz="2200"/>
          </a:p>
        </p:txBody>
      </p:sp>
      <p:pic>
        <p:nvPicPr>
          <p:cNvPr id="541" name="Google Shape;5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825" y="1723875"/>
            <a:ext cx="2149300" cy="6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7"/>
          <p:cNvSpPr txBox="1"/>
          <p:nvPr>
            <p:ph type="title"/>
          </p:nvPr>
        </p:nvSpPr>
        <p:spPr>
          <a:xfrm>
            <a:off x="5755875" y="2401925"/>
            <a:ext cx="21492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Recommend before deployment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Google Shape;547;p48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8" name="Google Shape;548;p4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49" name="Google Shape;549;p4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3" name="Google Shape;553;p48"/>
          <p:cNvPicPr preferRelativeResize="0"/>
          <p:nvPr/>
        </p:nvPicPr>
        <p:blipFill rotWithShape="1">
          <a:blip r:embed="rId3">
            <a:alphaModFix/>
          </a:blip>
          <a:srcRect b="13005" l="0" r="0" t="0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8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55" name="Google Shape;555;p48"/>
          <p:cNvSpPr txBox="1"/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sp>
        <p:nvSpPr>
          <p:cNvPr id="556" name="Google Shape;556;p48"/>
          <p:cNvSpPr txBox="1"/>
          <p:nvPr>
            <p:ph idx="4294967295" type="body"/>
          </p:nvPr>
        </p:nvSpPr>
        <p:spPr>
          <a:xfrm>
            <a:off x="458800" y="1104150"/>
            <a:ext cx="384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What it is?</a:t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NoSQL Cloud Database</a:t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How it benefits?</a:t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Realtime functions using Angularfire</a:t>
            </a:r>
            <a:endParaRPr b="1" sz="1600"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Allow Rules to prevent access to data belonging to other users</a:t>
            </a:r>
            <a:endParaRPr b="1" sz="16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57" name="Google Shape;5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138" y="-12"/>
            <a:ext cx="1251713" cy="124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2" name="Google Shape;562;p49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3" name="Google Shape;563;p4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64" name="Google Shape;564;p4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Google Shape;568;p49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/>
          </a:p>
        </p:txBody>
      </p:sp>
      <p:sp>
        <p:nvSpPr>
          <p:cNvPr id="569" name="Google Shape;569;p49"/>
          <p:cNvSpPr txBox="1"/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User Journey</a:t>
            </a:r>
            <a:endParaRPr sz="2200"/>
          </a:p>
        </p:txBody>
      </p:sp>
      <p:pic>
        <p:nvPicPr>
          <p:cNvPr id="570" name="Google Shape;570;p49"/>
          <p:cNvPicPr preferRelativeResize="0"/>
          <p:nvPr/>
        </p:nvPicPr>
        <p:blipFill rotWithShape="1">
          <a:blip r:embed="rId3">
            <a:alphaModFix/>
          </a:blip>
          <a:srcRect b="15931" l="0" r="0" t="0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9"/>
          <p:cNvSpPr txBox="1"/>
          <p:nvPr>
            <p:ph idx="4294967295" type="subTitle"/>
          </p:nvPr>
        </p:nvSpPr>
        <p:spPr>
          <a:xfrm>
            <a:off x="1075150" y="1161925"/>
            <a:ext cx="32442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account and a blank Survey in SurveyJS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 text file with the PostID given in the blank Survey and put it with the folder for the assessment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Get the Access ID from another website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Enter the Access ID and Post ID give by SurveyJS into Exserlan</a:t>
            </a:r>
            <a:endParaRPr sz="1400"/>
          </a:p>
        </p:txBody>
      </p:sp>
      <p:sp>
        <p:nvSpPr>
          <p:cNvPr id="572" name="Google Shape;572;p49"/>
          <p:cNvSpPr txBox="1"/>
          <p:nvPr>
            <p:ph idx="4294967295" type="subTitle"/>
          </p:nvPr>
        </p:nvSpPr>
        <p:spPr>
          <a:xfrm>
            <a:off x="4848600" y="1161950"/>
            <a:ext cx="32442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Create account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Create course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Download key with a click of a button and put inside the folder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7" name="Google Shape;577;p50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8" name="Google Shape;578;p5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79" name="Google Shape;579;p5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50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584" name="Google Shape;584;p50"/>
          <p:cNvSpPr txBox="1"/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</a:t>
            </a:r>
            <a:endParaRPr sz="2200"/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b="15931" l="0" r="0" t="0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0"/>
          <p:cNvSpPr txBox="1"/>
          <p:nvPr>
            <p:ph idx="4294967295" type="subTitle"/>
          </p:nvPr>
        </p:nvSpPr>
        <p:spPr>
          <a:xfrm>
            <a:off x="1075150" y="1161925"/>
            <a:ext cx="32442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Previously</a:t>
            </a:r>
            <a:endParaRPr sz="1400"/>
          </a:p>
        </p:txBody>
      </p:sp>
      <p:sp>
        <p:nvSpPr>
          <p:cNvPr id="587" name="Google Shape;587;p50"/>
          <p:cNvSpPr txBox="1"/>
          <p:nvPr>
            <p:ph idx="4294967295" type="subTitle"/>
          </p:nvPr>
        </p:nvSpPr>
        <p:spPr>
          <a:xfrm>
            <a:off x="4848600" y="1161950"/>
            <a:ext cx="32442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588" name="Google Shape;588;p50"/>
          <p:cNvPicPr preferRelativeResize="0"/>
          <p:nvPr/>
        </p:nvPicPr>
        <p:blipFill rotWithShape="1">
          <a:blip r:embed="rId4">
            <a:alphaModFix/>
          </a:blip>
          <a:srcRect b="15429" l="23947" r="51772" t="15814"/>
          <a:stretch/>
        </p:blipFill>
        <p:spPr>
          <a:xfrm>
            <a:off x="1826874" y="1597300"/>
            <a:ext cx="1740749" cy="27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0"/>
          <p:cNvPicPr preferRelativeResize="0"/>
          <p:nvPr/>
        </p:nvPicPr>
        <p:blipFill rotWithShape="1">
          <a:blip r:embed="rId5">
            <a:alphaModFix/>
          </a:blip>
          <a:srcRect b="7457" l="23820" r="51679" t="15978"/>
          <a:stretch/>
        </p:blipFill>
        <p:spPr>
          <a:xfrm>
            <a:off x="5600325" y="1597303"/>
            <a:ext cx="1740749" cy="306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4" name="Google Shape;594;p51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5" name="Google Shape;595;p5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96" name="Google Shape;596;p5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51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01" name="Google Shape;601;p51"/>
          <p:cNvSpPr txBox="1"/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 Tech</a:t>
            </a:r>
            <a:endParaRPr sz="2200"/>
          </a:p>
        </p:txBody>
      </p:sp>
      <p:pic>
        <p:nvPicPr>
          <p:cNvPr id="602" name="Google Shape;602;p51"/>
          <p:cNvPicPr preferRelativeResize="0"/>
          <p:nvPr/>
        </p:nvPicPr>
        <p:blipFill rotWithShape="1">
          <a:blip r:embed="rId3">
            <a:alphaModFix/>
          </a:blip>
          <a:srcRect b="15931" l="0" r="0" t="0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300" y="1170925"/>
            <a:ext cx="1295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1"/>
          <p:cNvSpPr txBox="1"/>
          <p:nvPr>
            <p:ph type="title"/>
          </p:nvPr>
        </p:nvSpPr>
        <p:spPr>
          <a:xfrm>
            <a:off x="2861250" y="1799800"/>
            <a:ext cx="34215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on Angular Material for </a:t>
            </a: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1933200" y="1940100"/>
            <a:ext cx="5277600" cy="12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“Information is the oil of the 21st century, and analytics is the combustion engine.”</a:t>
            </a:r>
            <a:endParaRPr/>
          </a:p>
        </p:txBody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2532900" y="3220025"/>
            <a:ext cx="4078200" cy="3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—Peter Sondergaard, Senior VP and Global Head of Research at Gartner, Inc.</a:t>
            </a:r>
            <a:endParaRPr/>
          </a:p>
        </p:txBody>
      </p:sp>
      <p:grpSp>
        <p:nvGrpSpPr>
          <p:cNvPr id="167" name="Google Shape;167;p2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68" name="Google Shape;168;p2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2" name="Google Shape;172;p25"/>
          <p:cNvCxnSpPr/>
          <p:nvPr/>
        </p:nvCxnSpPr>
        <p:spPr>
          <a:xfrm>
            <a:off x="8420775" y="790175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52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10" name="Google Shape;610;p52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" name="Google Shape;614;p52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15" name="Google Shape;615;p52"/>
          <p:cNvSpPr txBox="1"/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Dashboard </a:t>
            </a:r>
            <a:r>
              <a:rPr lang="en" sz="2200"/>
              <a:t>Design</a:t>
            </a:r>
            <a:endParaRPr sz="2200"/>
          </a:p>
        </p:txBody>
      </p:sp>
      <p:pic>
        <p:nvPicPr>
          <p:cNvPr id="616" name="Google Shape;616;p52"/>
          <p:cNvPicPr preferRelativeResize="0"/>
          <p:nvPr/>
        </p:nvPicPr>
        <p:blipFill rotWithShape="1">
          <a:blip r:embed="rId3">
            <a:alphaModFix/>
          </a:blip>
          <a:srcRect b="15931" l="0" r="0" t="0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2"/>
          <p:cNvPicPr preferRelativeResize="0"/>
          <p:nvPr/>
        </p:nvPicPr>
        <p:blipFill rotWithShape="1">
          <a:blip r:embed="rId4">
            <a:alphaModFix/>
          </a:blip>
          <a:srcRect b="7457" l="23820" r="51679" t="15978"/>
          <a:stretch/>
        </p:blipFill>
        <p:spPr>
          <a:xfrm>
            <a:off x="6218006" y="0"/>
            <a:ext cx="2925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2"/>
          <p:cNvSpPr/>
          <p:nvPr/>
        </p:nvSpPr>
        <p:spPr>
          <a:xfrm>
            <a:off x="5685975" y="924225"/>
            <a:ext cx="531900" cy="34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2"/>
          <p:cNvSpPr txBox="1"/>
          <p:nvPr>
            <p:ph type="title"/>
          </p:nvPr>
        </p:nvSpPr>
        <p:spPr>
          <a:xfrm>
            <a:off x="4400400" y="756675"/>
            <a:ext cx="1297500" cy="6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See the latest update in a glance</a:t>
            </a:r>
            <a:endParaRPr sz="1200"/>
          </a:p>
        </p:txBody>
      </p:sp>
      <p:sp>
        <p:nvSpPr>
          <p:cNvPr id="620" name="Google Shape;620;p52"/>
          <p:cNvSpPr txBox="1"/>
          <p:nvPr>
            <p:ph type="title"/>
          </p:nvPr>
        </p:nvSpPr>
        <p:spPr>
          <a:xfrm>
            <a:off x="458800" y="1030825"/>
            <a:ext cx="3421500" cy="26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Assessment Control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Update &amp; Delete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Download Key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 Assessment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Search Assessment</a:t>
            </a:r>
            <a:endParaRPr sz="1500"/>
          </a:p>
        </p:txBody>
      </p:sp>
      <p:sp>
        <p:nvSpPr>
          <p:cNvPr id="621" name="Google Shape;621;p52"/>
          <p:cNvSpPr txBox="1"/>
          <p:nvPr>
            <p:ph type="title"/>
          </p:nvPr>
        </p:nvSpPr>
        <p:spPr>
          <a:xfrm>
            <a:off x="4844675" y="2032675"/>
            <a:ext cx="1297500" cy="6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+ Color indicators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5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27" name="Google Shape;627;p5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53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32" name="Google Shape;632;p53"/>
          <p:cNvSpPr txBox="1"/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Visualisation</a:t>
            </a:r>
            <a:endParaRPr sz="2200"/>
          </a:p>
        </p:txBody>
      </p:sp>
      <p:pic>
        <p:nvPicPr>
          <p:cNvPr id="633" name="Google Shape;633;p53"/>
          <p:cNvPicPr preferRelativeResize="0"/>
          <p:nvPr/>
        </p:nvPicPr>
        <p:blipFill rotWithShape="1">
          <a:blip r:embed="rId3">
            <a:alphaModFix/>
          </a:blip>
          <a:srcRect b="15931" l="0" r="0" t="0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3"/>
          <p:cNvSpPr txBox="1"/>
          <p:nvPr>
            <p:ph type="title"/>
          </p:nvPr>
        </p:nvSpPr>
        <p:spPr>
          <a:xfrm>
            <a:off x="458800" y="1030825"/>
            <a:ext cx="3941700" cy="30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New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Custom Made Bar Chart for future customization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Better design, using Whitespace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Same as Previous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Resolve status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Pie chart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Time Machine</a:t>
            </a:r>
            <a:endParaRPr sz="1500"/>
          </a:p>
        </p:txBody>
      </p:sp>
      <p:pic>
        <p:nvPicPr>
          <p:cNvPr id="635" name="Google Shape;635;p53"/>
          <p:cNvPicPr preferRelativeResize="0"/>
          <p:nvPr/>
        </p:nvPicPr>
        <p:blipFill rotWithShape="1">
          <a:blip r:embed="rId4">
            <a:alphaModFix/>
          </a:blip>
          <a:srcRect b="8534" l="23949" r="51877" t="16210"/>
          <a:stretch/>
        </p:blipFill>
        <p:spPr>
          <a:xfrm>
            <a:off x="6217996" y="0"/>
            <a:ext cx="2936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5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41" name="Google Shape;641;p5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54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/>
          </a:p>
        </p:txBody>
      </p:sp>
      <p:sp>
        <p:nvSpPr>
          <p:cNvPr id="646" name="Google Shape;646;p54"/>
          <p:cNvSpPr txBox="1"/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Angular &amp; Typescript</a:t>
            </a:r>
            <a:endParaRPr sz="2200"/>
          </a:p>
        </p:txBody>
      </p:sp>
      <p:sp>
        <p:nvSpPr>
          <p:cNvPr id="647" name="Google Shape;647;p54"/>
          <p:cNvSpPr txBox="1"/>
          <p:nvPr>
            <p:ph type="title"/>
          </p:nvPr>
        </p:nvSpPr>
        <p:spPr>
          <a:xfrm>
            <a:off x="458800" y="1030825"/>
            <a:ext cx="3941700" cy="30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Angular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Reactivity through data binding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Ables the creation isolated components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Reusability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Typescript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Code scalability with “Interface oriented development”</a:t>
            </a:r>
            <a:endParaRPr sz="1500"/>
          </a:p>
        </p:txBody>
      </p:sp>
      <p:pic>
        <p:nvPicPr>
          <p:cNvPr id="648" name="Google Shape;648;p54"/>
          <p:cNvPicPr preferRelativeResize="0"/>
          <p:nvPr/>
        </p:nvPicPr>
        <p:blipFill rotWithShape="1">
          <a:blip r:embed="rId3">
            <a:alphaModFix/>
          </a:blip>
          <a:srcRect b="28052" l="0" r="0" t="3005"/>
          <a:stretch/>
        </p:blipFill>
        <p:spPr>
          <a:xfrm>
            <a:off x="56950" y="4590887"/>
            <a:ext cx="700852" cy="4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725" y="700000"/>
            <a:ext cx="2901550" cy="31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5"/>
          <p:cNvPicPr preferRelativeResize="0"/>
          <p:nvPr/>
        </p:nvPicPr>
        <p:blipFill rotWithShape="1">
          <a:blip r:embed="rId4">
            <a:alphaModFix/>
          </a:blip>
          <a:srcRect b="0" l="7510" r="0" t="0"/>
          <a:stretch/>
        </p:blipFill>
        <p:spPr>
          <a:xfrm>
            <a:off x="180825" y="1473450"/>
            <a:ext cx="5015175" cy="16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5"/>
          <p:cNvSpPr/>
          <p:nvPr/>
        </p:nvSpPr>
        <p:spPr>
          <a:xfrm>
            <a:off x="5326338" y="2034375"/>
            <a:ext cx="6027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" name="Google Shape;656;p5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57" name="Google Shape;657;p5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55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Design</a:t>
            </a:r>
            <a:endParaRPr/>
          </a:p>
        </p:txBody>
      </p:sp>
      <p:pic>
        <p:nvPicPr>
          <p:cNvPr id="662" name="Google Shape;662;p55"/>
          <p:cNvPicPr preferRelativeResize="0"/>
          <p:nvPr/>
        </p:nvPicPr>
        <p:blipFill rotWithShape="1">
          <a:blip r:embed="rId5">
            <a:alphaModFix/>
          </a:blip>
          <a:srcRect b="28052" l="0" r="0" t="3005"/>
          <a:stretch/>
        </p:blipFill>
        <p:spPr>
          <a:xfrm>
            <a:off x="56950" y="4590887"/>
            <a:ext cx="700852" cy="4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6"/>
          <p:cNvSpPr/>
          <p:nvPr/>
        </p:nvSpPr>
        <p:spPr>
          <a:xfrm>
            <a:off x="1856775" y="-143475"/>
            <a:ext cx="5430300" cy="5430300"/>
          </a:xfrm>
          <a:prstGeom prst="ellipse">
            <a:avLst/>
          </a:prstGeom>
          <a:gradFill>
            <a:gsLst>
              <a:gs pos="0">
                <a:srgbClr val="434343">
                  <a:alpha val="43137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6"/>
          <p:cNvSpPr/>
          <p:nvPr/>
        </p:nvSpPr>
        <p:spPr>
          <a:xfrm flipH="1">
            <a:off x="-9" y="1862963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6"/>
          <p:cNvSpPr txBox="1"/>
          <p:nvPr>
            <p:ph type="title"/>
          </p:nvPr>
        </p:nvSpPr>
        <p:spPr>
          <a:xfrm>
            <a:off x="2721425" y="1712225"/>
            <a:ext cx="3701700" cy="16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4. Conclusion</a:t>
            </a:r>
            <a:endParaRPr sz="3600"/>
          </a:p>
        </p:txBody>
      </p:sp>
      <p:grpSp>
        <p:nvGrpSpPr>
          <p:cNvPr id="670" name="Google Shape;670;p5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71" name="Google Shape;671;p5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5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84" name="Google Shape;684;p5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58"/>
          <p:cNvSpPr txBox="1"/>
          <p:nvPr>
            <p:ph type="ctrTitle"/>
          </p:nvPr>
        </p:nvSpPr>
        <p:spPr>
          <a:xfrm>
            <a:off x="336450" y="1631975"/>
            <a:ext cx="8471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Q&amp;A ?</a:t>
            </a:r>
            <a:r>
              <a:rPr lang="en" sz="3500">
                <a:solidFill>
                  <a:schemeClr val="lt1"/>
                </a:solidFill>
              </a:rPr>
              <a:t> Q&amp;A : </a:t>
            </a:r>
            <a:r>
              <a:rPr lang="en" sz="5000">
                <a:solidFill>
                  <a:schemeClr val="lt1"/>
                </a:solidFill>
              </a:rPr>
              <a:t>Thanks!</a:t>
            </a:r>
            <a:endParaRPr sz="5000"/>
          </a:p>
        </p:txBody>
      </p:sp>
      <p:cxnSp>
        <p:nvCxnSpPr>
          <p:cNvPr id="689" name="Google Shape;689;p58"/>
          <p:cNvCxnSpPr/>
          <p:nvPr/>
        </p:nvCxnSpPr>
        <p:spPr>
          <a:xfrm>
            <a:off x="720000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58"/>
          <p:cNvSpPr txBox="1"/>
          <p:nvPr/>
        </p:nvSpPr>
        <p:spPr>
          <a:xfrm>
            <a:off x="152400" y="2677400"/>
            <a:ext cx="3000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1560825" y="1587425"/>
            <a:ext cx="2799000" cy="42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</a:t>
            </a:r>
            <a:r>
              <a:rPr lang="en"/>
              <a:t>t</a:t>
            </a:r>
            <a:r>
              <a:rPr lang="en">
                <a:solidFill>
                  <a:srgbClr val="FFFFFF"/>
                </a:solidFill>
              </a:rPr>
              <a:t>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2355900" y="1874500"/>
            <a:ext cx="2003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Scope and timeline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" name="Google Shape;179;p26"/>
          <p:cNvSpPr txBox="1"/>
          <p:nvPr>
            <p:ph idx="2" type="title"/>
          </p:nvPr>
        </p:nvSpPr>
        <p:spPr>
          <a:xfrm>
            <a:off x="4784275" y="1587400"/>
            <a:ext cx="2799000" cy="42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6"/>
          <p:cNvSpPr txBox="1"/>
          <p:nvPr>
            <p:ph idx="3" type="subTitle"/>
          </p:nvPr>
        </p:nvSpPr>
        <p:spPr>
          <a:xfrm>
            <a:off x="4784275" y="1874500"/>
            <a:ext cx="1917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it works and its’ benefits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6"/>
          <p:cNvSpPr txBox="1"/>
          <p:nvPr>
            <p:ph idx="4" type="title"/>
          </p:nvPr>
        </p:nvSpPr>
        <p:spPr>
          <a:xfrm>
            <a:off x="4784275" y="3110125"/>
            <a:ext cx="2799000" cy="42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6"/>
          <p:cNvSpPr txBox="1"/>
          <p:nvPr>
            <p:ph idx="5" type="subTitle"/>
          </p:nvPr>
        </p:nvSpPr>
        <p:spPr>
          <a:xfrm>
            <a:off x="4784275" y="3397225"/>
            <a:ext cx="1917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What’s it for the future?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6"/>
          <p:cNvSpPr txBox="1"/>
          <p:nvPr>
            <p:ph idx="6" type="title"/>
          </p:nvPr>
        </p:nvSpPr>
        <p:spPr>
          <a:xfrm>
            <a:off x="1560900" y="3110150"/>
            <a:ext cx="2799000" cy="42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Leap</a:t>
            </a:r>
            <a:endParaRPr/>
          </a:p>
        </p:txBody>
      </p:sp>
      <p:sp>
        <p:nvSpPr>
          <p:cNvPr id="184" name="Google Shape;184;p26"/>
          <p:cNvSpPr txBox="1"/>
          <p:nvPr>
            <p:ph idx="7" type="subTitle"/>
          </p:nvPr>
        </p:nvSpPr>
        <p:spPr>
          <a:xfrm>
            <a:off x="2355900" y="3397225"/>
            <a:ext cx="2003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underlying architecture &amp; Technology used</a:t>
            </a:r>
            <a:endParaRPr/>
          </a:p>
        </p:txBody>
      </p:sp>
      <p:cxnSp>
        <p:nvCxnSpPr>
          <p:cNvPr id="185" name="Google Shape;185;p26"/>
          <p:cNvCxnSpPr/>
          <p:nvPr/>
        </p:nvCxnSpPr>
        <p:spPr>
          <a:xfrm rot="10800000">
            <a:off x="6784900" y="1892060"/>
            <a:ext cx="1635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6"/>
          <p:cNvCxnSpPr/>
          <p:nvPr/>
        </p:nvCxnSpPr>
        <p:spPr>
          <a:xfrm rot="10800000">
            <a:off x="6784900" y="3411935"/>
            <a:ext cx="1635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6"/>
          <p:cNvCxnSpPr/>
          <p:nvPr/>
        </p:nvCxnSpPr>
        <p:spPr>
          <a:xfrm rot="10800000">
            <a:off x="720000" y="1892060"/>
            <a:ext cx="1635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6"/>
          <p:cNvCxnSpPr/>
          <p:nvPr/>
        </p:nvCxnSpPr>
        <p:spPr>
          <a:xfrm rot="10800000">
            <a:off x="720000" y="3411935"/>
            <a:ext cx="1635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6"/>
          <p:cNvCxnSpPr/>
          <p:nvPr/>
        </p:nvCxnSpPr>
        <p:spPr>
          <a:xfrm>
            <a:off x="4572600" y="1726300"/>
            <a:ext cx="0" cy="2193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0" name="Google Shape;190;p2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91" name="Google Shape;191;p2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6"/>
          <p:cNvSpPr txBox="1"/>
          <p:nvPr>
            <p:ph idx="8" type="title"/>
          </p:nvPr>
        </p:nvSpPr>
        <p:spPr>
          <a:xfrm>
            <a:off x="717604" y="1363904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6"/>
          <p:cNvSpPr txBox="1"/>
          <p:nvPr>
            <p:ph idx="9" type="title"/>
          </p:nvPr>
        </p:nvSpPr>
        <p:spPr>
          <a:xfrm>
            <a:off x="7393940" y="1363904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26"/>
          <p:cNvSpPr txBox="1"/>
          <p:nvPr>
            <p:ph idx="13" type="title"/>
          </p:nvPr>
        </p:nvSpPr>
        <p:spPr>
          <a:xfrm>
            <a:off x="717604" y="2885223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" name="Google Shape;198;p26"/>
          <p:cNvSpPr txBox="1"/>
          <p:nvPr>
            <p:ph idx="14" type="title"/>
          </p:nvPr>
        </p:nvSpPr>
        <p:spPr>
          <a:xfrm>
            <a:off x="7393940" y="2885223"/>
            <a:ext cx="1028700" cy="5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 flipH="1">
            <a:off x="720000" y="1233175"/>
            <a:ext cx="4529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The Great Leap into the abyss</a:t>
            </a:r>
            <a:endParaRPr/>
          </a:p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 flipH="1">
            <a:off x="720000" y="2715475"/>
            <a:ext cx="29094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0" l="13315" r="11962" t="0"/>
          <a:stretch/>
        </p:blipFill>
        <p:spPr>
          <a:xfrm>
            <a:off x="5854875" y="0"/>
            <a:ext cx="25659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07" name="Google Shape;207;p2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1" name="Google Shape;211;p27"/>
          <p:cNvCxnSpPr/>
          <p:nvPr/>
        </p:nvCxnSpPr>
        <p:spPr>
          <a:xfrm>
            <a:off x="720000" y="36955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 flipH="1">
            <a:off x="720000" y="1233175"/>
            <a:ext cx="45297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Introduction</a:t>
            </a:r>
            <a:endParaRPr/>
          </a:p>
        </p:txBody>
      </p:sp>
      <p:sp>
        <p:nvSpPr>
          <p:cNvPr id="217" name="Google Shape;217;p28"/>
          <p:cNvSpPr txBox="1"/>
          <p:nvPr>
            <p:ph idx="1" type="subTitle"/>
          </p:nvPr>
        </p:nvSpPr>
        <p:spPr>
          <a:xfrm flipH="1">
            <a:off x="720000" y="2715475"/>
            <a:ext cx="29094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A journey of a thousand miles begins with a single step”</a:t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0" l="13315" r="11962" t="0"/>
          <a:stretch/>
        </p:blipFill>
        <p:spPr>
          <a:xfrm>
            <a:off x="5854875" y="0"/>
            <a:ext cx="25659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20" name="Google Shape;220;p2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4" name="Google Shape;224;p28"/>
          <p:cNvCxnSpPr/>
          <p:nvPr/>
        </p:nvCxnSpPr>
        <p:spPr>
          <a:xfrm>
            <a:off x="720000" y="36955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4375725" y="863100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Exserlan</a:t>
            </a:r>
            <a:r>
              <a:rPr lang="en"/>
              <a:t>?</a:t>
            </a:r>
            <a:endParaRPr/>
          </a:p>
        </p:txBody>
      </p:sp>
      <p:sp>
        <p:nvSpPr>
          <p:cNvPr id="230" name="Google Shape;230;p29"/>
          <p:cNvSpPr txBox="1"/>
          <p:nvPr>
            <p:ph idx="1" type="subTitle"/>
          </p:nvPr>
        </p:nvSpPr>
        <p:spPr>
          <a:xfrm>
            <a:off x="2010000" y="2181600"/>
            <a:ext cx="5124000" cy="18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project </a:t>
            </a:r>
            <a:r>
              <a:rPr lang="en" sz="1600"/>
              <a:t>is meant </a:t>
            </a:r>
            <a:r>
              <a:rPr lang="en" sz="1600"/>
              <a:t>to create a real time learning analytics system to aid lecturers to gather instant insights into learners' progress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231" name="Google Shape;231;p2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32" name="Google Shape;232;p2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6" name="Google Shape;236;p29"/>
          <p:cNvCxnSpPr/>
          <p:nvPr/>
        </p:nvCxnSpPr>
        <p:spPr>
          <a:xfrm>
            <a:off x="8420775" y="36955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 rotWithShape="1">
          <a:blip r:embed="rId4">
            <a:alphaModFix/>
          </a:blip>
          <a:srcRect b="28294" l="12569" r="15724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Start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30"/>
          <p:cNvSpPr/>
          <p:nvPr/>
        </p:nvSpPr>
        <p:spPr>
          <a:xfrm>
            <a:off x="3542310" y="1869557"/>
            <a:ext cx="5608281" cy="3280502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3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45" name="Google Shape;245;p3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743925" y="1003925"/>
            <a:ext cx="6270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Been Given?</a:t>
            </a:r>
            <a:endParaRPr/>
          </a:p>
        </p:txBody>
      </p:sp>
      <p:sp>
        <p:nvSpPr>
          <p:cNvPr id="254" name="Google Shape;254;p31"/>
          <p:cNvSpPr txBox="1"/>
          <p:nvPr>
            <p:ph idx="1" type="subTitle"/>
          </p:nvPr>
        </p:nvSpPr>
        <p:spPr>
          <a:xfrm>
            <a:off x="1075150" y="3250525"/>
            <a:ext cx="3244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Where Lecturer’s would input the Database ID and Access Key taken from SurveyJS</a:t>
            </a:r>
            <a:endParaRPr/>
          </a:p>
        </p:txBody>
      </p:sp>
      <p:sp>
        <p:nvSpPr>
          <p:cNvPr id="255" name="Google Shape;255;p31"/>
          <p:cNvSpPr txBox="1"/>
          <p:nvPr>
            <p:ph idx="2" type="title"/>
          </p:nvPr>
        </p:nvSpPr>
        <p:spPr>
          <a:xfrm>
            <a:off x="1941537" y="2848837"/>
            <a:ext cx="15156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Page</a:t>
            </a:r>
            <a:endParaRPr/>
          </a:p>
        </p:txBody>
      </p:sp>
      <p:sp>
        <p:nvSpPr>
          <p:cNvPr id="256" name="Google Shape;256;p31"/>
          <p:cNvSpPr txBox="1"/>
          <p:nvPr>
            <p:ph idx="3" type="subTitle"/>
          </p:nvPr>
        </p:nvSpPr>
        <p:spPr>
          <a:xfrm>
            <a:off x="4848600" y="3250525"/>
            <a:ext cx="3244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Controls the refreshes of data at a set rate requesting from SurveyJS</a:t>
            </a:r>
            <a:endParaRPr/>
          </a:p>
        </p:txBody>
      </p:sp>
      <p:sp>
        <p:nvSpPr>
          <p:cNvPr id="257" name="Google Shape;257;p31"/>
          <p:cNvSpPr txBox="1"/>
          <p:nvPr>
            <p:ph idx="4" type="title"/>
          </p:nvPr>
        </p:nvSpPr>
        <p:spPr>
          <a:xfrm>
            <a:off x="5606250" y="2848825"/>
            <a:ext cx="17289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controller</a:t>
            </a:r>
            <a:endParaRPr/>
          </a:p>
        </p:txBody>
      </p:sp>
      <p:grpSp>
        <p:nvGrpSpPr>
          <p:cNvPr id="258" name="Google Shape;258;p3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59" name="Google Shape;259;p3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3" name="Google Shape;263;p31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b="54195" l="13992" r="27459" t="8164"/>
          <a:stretch/>
        </p:blipFill>
        <p:spPr>
          <a:xfrm>
            <a:off x="996650" y="1576625"/>
            <a:ext cx="3405326" cy="12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b="48414" l="14552" r="39640" t="22136"/>
          <a:stretch/>
        </p:blipFill>
        <p:spPr>
          <a:xfrm>
            <a:off x="4768038" y="1576625"/>
            <a:ext cx="3405326" cy="12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